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686" r:id="rId2"/>
    <p:sldMasterId id="2147483687" r:id="rId3"/>
    <p:sldMasterId id="2147483696" r:id="rId4"/>
  </p:sldMasterIdLst>
  <p:sldIdLst>
    <p:sldId id="273" r:id="rId5"/>
    <p:sldId id="28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isposition 1 slide" id="{6FDCCF98-7816-4B62-8817-CB2017900371}">
          <p14:sldIdLst>
            <p14:sldId id="273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9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4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lide - Disposi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14850" y="182675"/>
            <a:ext cx="4446475" cy="64926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3D193302-DF8B-479F-B18B-067D0CA9E83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0309" y="3101224"/>
            <a:ext cx="3605742" cy="121989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11" name="Espace réservé du texte 11">
            <a:extLst>
              <a:ext uri="{FF2B5EF4-FFF2-40B4-BE49-F238E27FC236}">
                <a16:creationId xmlns:a16="http://schemas.microsoft.com/office/drawing/2014/main" id="{0AF6FD24-1E5B-4253-8D35-A585A72462F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0308" y="4936355"/>
            <a:ext cx="3605742" cy="3651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FFCE291-D63E-4B0A-B9B3-74727BD0FE2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0308" y="5698055"/>
            <a:ext cx="3605742" cy="3651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13" name="Espace réservé du titre 1">
            <a:extLst>
              <a:ext uri="{FF2B5EF4-FFF2-40B4-BE49-F238E27FC236}">
                <a16:creationId xmlns:a16="http://schemas.microsoft.com/office/drawing/2014/main" id="{0D7DEAC3-FFC3-4A9F-A21A-533C6A62C1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358522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A1EC81F-B6B8-4F62-8F80-DAD9B7C31DAE}"/>
              </a:ext>
            </a:extLst>
          </p:cNvPr>
          <p:cNvGrpSpPr/>
          <p:nvPr userDrawn="1"/>
        </p:nvGrpSpPr>
        <p:grpSpPr>
          <a:xfrm>
            <a:off x="358775" y="6333741"/>
            <a:ext cx="380544" cy="170176"/>
            <a:chOff x="434043" y="6333741"/>
            <a:chExt cx="380544" cy="170176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5EEC95DE-1612-41C0-907D-71E014AF6185}"/>
                </a:ext>
              </a:extLst>
            </p:cNvPr>
            <p:cNvSpPr/>
            <p:nvPr userDrawn="1"/>
          </p:nvSpPr>
          <p:spPr>
            <a:xfrm flipH="1">
              <a:off x="434043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2280C1B0-C8E6-42C2-8E81-4E25ADF7D82D}"/>
                </a:ext>
              </a:extLst>
            </p:cNvPr>
            <p:cNvSpPr/>
            <p:nvPr userDrawn="1"/>
          </p:nvSpPr>
          <p:spPr>
            <a:xfrm flipH="1">
              <a:off x="644411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</p:grpSp>
    </p:spTree>
    <p:extLst>
      <p:ext uri="{BB962C8B-B14F-4D97-AF65-F5344CB8AC3E}">
        <p14:creationId xmlns:p14="http://schemas.microsoft.com/office/powerpoint/2010/main" val="30672206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slides - Disposi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13" name="Espace réservé du titre 1">
            <a:extLst>
              <a:ext uri="{FF2B5EF4-FFF2-40B4-BE49-F238E27FC236}">
                <a16:creationId xmlns:a16="http://schemas.microsoft.com/office/drawing/2014/main" id="{0D7DEAC3-FFC3-4A9F-A21A-533C6A62C1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1988" y="3284044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Espace réservé du texte 5">
            <a:extLst>
              <a:ext uri="{FF2B5EF4-FFF2-40B4-BE49-F238E27FC236}">
                <a16:creationId xmlns:a16="http://schemas.microsoft.com/office/drawing/2014/main" id="{806FE297-1F6B-4B6A-B059-002A8B31966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61987" y="3996574"/>
            <a:ext cx="3605742" cy="1219894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just"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6774393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lide - Disposition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0">
            <a:extLst>
              <a:ext uri="{FF2B5EF4-FFF2-40B4-BE49-F238E27FC236}">
                <a16:creationId xmlns:a16="http://schemas.microsoft.com/office/drawing/2014/main" id="{71200702-6F97-44D7-BE84-826BF1A0C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11" name="Espace réservé du titre 1">
            <a:extLst>
              <a:ext uri="{FF2B5EF4-FFF2-40B4-BE49-F238E27FC236}">
                <a16:creationId xmlns:a16="http://schemas.microsoft.com/office/drawing/2014/main" id="{DBC65ADC-A1C3-4F18-A757-949EB1EDF1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358522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057631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lides - Disposi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14850" y="0"/>
            <a:ext cx="462915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3D193302-DF8B-479F-B18B-067D0CA9E83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0309" y="1196224"/>
            <a:ext cx="3605742" cy="117588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13" name="Espace réservé du titre 1">
            <a:extLst>
              <a:ext uri="{FF2B5EF4-FFF2-40B4-BE49-F238E27FC236}">
                <a16:creationId xmlns:a16="http://schemas.microsoft.com/office/drawing/2014/main" id="{0D7DEAC3-FFC3-4A9F-A21A-533C6A62C1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358522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A1EC81F-B6B8-4F62-8F80-DAD9B7C31DAE}"/>
              </a:ext>
            </a:extLst>
          </p:cNvPr>
          <p:cNvGrpSpPr/>
          <p:nvPr userDrawn="1"/>
        </p:nvGrpSpPr>
        <p:grpSpPr>
          <a:xfrm>
            <a:off x="358775" y="6333741"/>
            <a:ext cx="380544" cy="170176"/>
            <a:chOff x="434043" y="6333741"/>
            <a:chExt cx="380544" cy="170176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5EEC95DE-1612-41C0-907D-71E014AF6185}"/>
                </a:ext>
              </a:extLst>
            </p:cNvPr>
            <p:cNvSpPr/>
            <p:nvPr userDrawn="1"/>
          </p:nvSpPr>
          <p:spPr>
            <a:xfrm flipH="1">
              <a:off x="434043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2280C1B0-C8E6-42C2-8E81-4E25ADF7D82D}"/>
                </a:ext>
              </a:extLst>
            </p:cNvPr>
            <p:cNvSpPr/>
            <p:nvPr userDrawn="1"/>
          </p:nvSpPr>
          <p:spPr>
            <a:xfrm flipH="1">
              <a:off x="644411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</p:grpSp>
      <p:sp>
        <p:nvSpPr>
          <p:cNvPr id="9" name="Espace réservé pour une image  2">
            <a:extLst>
              <a:ext uri="{FF2B5EF4-FFF2-40B4-BE49-F238E27FC236}">
                <a16:creationId xmlns:a16="http://schemas.microsoft.com/office/drawing/2014/main" id="{2BD840D5-ECCB-4C95-9561-0D38B6859537}"/>
              </a:ext>
            </a:extLst>
          </p:cNvPr>
          <p:cNvSpPr>
            <a:spLocks noGrp="1"/>
          </p:cNvSpPr>
          <p:nvPr>
            <p:ph type="pic" idx="19"/>
          </p:nvPr>
        </p:nvSpPr>
        <p:spPr>
          <a:xfrm>
            <a:off x="350309" y="2505074"/>
            <a:ext cx="3605741" cy="36480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36475343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slides - Disposi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13" name="Espace réservé du titre 1">
            <a:extLst>
              <a:ext uri="{FF2B5EF4-FFF2-40B4-BE49-F238E27FC236}">
                <a16:creationId xmlns:a16="http://schemas.microsoft.com/office/drawing/2014/main" id="{0D7DEAC3-FFC3-4A9F-A21A-533C6A62C1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358522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1874402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lides - Disposi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3D193302-DF8B-479F-B18B-067D0CA9E83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61987" y="1729239"/>
            <a:ext cx="3605742" cy="1175885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l"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13" name="Espace réservé du titre 1">
            <a:extLst>
              <a:ext uri="{FF2B5EF4-FFF2-40B4-BE49-F238E27FC236}">
                <a16:creationId xmlns:a16="http://schemas.microsoft.com/office/drawing/2014/main" id="{0D7DEAC3-FFC3-4A9F-A21A-533C6A62C1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358522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9" name="Espace réservé pour une image  2">
            <a:extLst>
              <a:ext uri="{FF2B5EF4-FFF2-40B4-BE49-F238E27FC236}">
                <a16:creationId xmlns:a16="http://schemas.microsoft.com/office/drawing/2014/main" id="{2BD840D5-ECCB-4C95-9561-0D38B6859537}"/>
              </a:ext>
            </a:extLst>
          </p:cNvPr>
          <p:cNvSpPr>
            <a:spLocks noGrp="1"/>
          </p:cNvSpPr>
          <p:nvPr>
            <p:ph type="pic" idx="19"/>
          </p:nvPr>
        </p:nvSpPr>
        <p:spPr>
          <a:xfrm>
            <a:off x="4961987" y="2905124"/>
            <a:ext cx="3605741" cy="36480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3186782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lides - Disposit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35116" y="0"/>
            <a:ext cx="4908884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13" name="Espace réservé du titre 1">
            <a:extLst>
              <a:ext uri="{FF2B5EF4-FFF2-40B4-BE49-F238E27FC236}">
                <a16:creationId xmlns:a16="http://schemas.microsoft.com/office/drawing/2014/main" id="{0D7DEAC3-FFC3-4A9F-A21A-533C6A62C1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358522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C8287864-6486-4570-B327-7B6C5652978E}"/>
              </a:ext>
            </a:extLst>
          </p:cNvPr>
          <p:cNvGrpSpPr/>
          <p:nvPr userDrawn="1"/>
        </p:nvGrpSpPr>
        <p:grpSpPr>
          <a:xfrm>
            <a:off x="358775" y="6333741"/>
            <a:ext cx="380544" cy="170176"/>
            <a:chOff x="434043" y="6333741"/>
            <a:chExt cx="380544" cy="170176"/>
          </a:xfrm>
        </p:grpSpPr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BC5AF51C-0048-4F86-9152-C390DEF3B552}"/>
                </a:ext>
              </a:extLst>
            </p:cNvPr>
            <p:cNvSpPr/>
            <p:nvPr userDrawn="1"/>
          </p:nvSpPr>
          <p:spPr>
            <a:xfrm flipH="1">
              <a:off x="434043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2E98840A-F5E2-4FC0-8ED9-005F8B86B8B5}"/>
                </a:ext>
              </a:extLst>
            </p:cNvPr>
            <p:cNvSpPr/>
            <p:nvPr userDrawn="1"/>
          </p:nvSpPr>
          <p:spPr>
            <a:xfrm flipH="1">
              <a:off x="644411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</p:grpSp>
    </p:spTree>
    <p:extLst>
      <p:ext uri="{BB962C8B-B14F-4D97-AF65-F5344CB8AC3E}">
        <p14:creationId xmlns:p14="http://schemas.microsoft.com/office/powerpoint/2010/main" val="2257571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lides - Dispositio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4908884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13" name="Espace réservé du titre 1">
            <a:extLst>
              <a:ext uri="{FF2B5EF4-FFF2-40B4-BE49-F238E27FC236}">
                <a16:creationId xmlns:a16="http://schemas.microsoft.com/office/drawing/2014/main" id="{0D7DEAC3-FFC3-4A9F-A21A-533C6A62C1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358522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366003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lides - Disposition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35116" y="0"/>
            <a:ext cx="4908884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3" name="Espace réservé du titre 1">
            <a:extLst>
              <a:ext uri="{FF2B5EF4-FFF2-40B4-BE49-F238E27FC236}">
                <a16:creationId xmlns:a16="http://schemas.microsoft.com/office/drawing/2014/main" id="{7E0F6FD5-ED8E-4042-A7E5-D699449AC1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358522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9214188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lides - Disposition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4908884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3" name="Espace réservé du titre 1">
            <a:extLst>
              <a:ext uri="{FF2B5EF4-FFF2-40B4-BE49-F238E27FC236}">
                <a16:creationId xmlns:a16="http://schemas.microsoft.com/office/drawing/2014/main" id="{6D043192-3030-4F9D-A3D5-DD9F0A62A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358522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146672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lides - Disposi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72000" y="0"/>
            <a:ext cx="4572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13" name="Espace réservé du titre 1">
            <a:extLst>
              <a:ext uri="{FF2B5EF4-FFF2-40B4-BE49-F238E27FC236}">
                <a16:creationId xmlns:a16="http://schemas.microsoft.com/office/drawing/2014/main" id="{0D7DEAC3-FFC3-4A9F-A21A-533C6A62C1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2797471"/>
            <a:ext cx="38978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u texte 5">
            <a:extLst>
              <a:ext uri="{FF2B5EF4-FFF2-40B4-BE49-F238E27FC236}">
                <a16:creationId xmlns:a16="http://schemas.microsoft.com/office/drawing/2014/main" id="{9DD37DA1-8A9D-48AB-94B7-A91E0B65AE8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0309" y="3512787"/>
            <a:ext cx="1830916" cy="214612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just"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5" name="Espace réservé du texte 5">
            <a:extLst>
              <a:ext uri="{FF2B5EF4-FFF2-40B4-BE49-F238E27FC236}">
                <a16:creationId xmlns:a16="http://schemas.microsoft.com/office/drawing/2014/main" id="{E8DCB7CE-C9AA-48D8-8E50-4E2537873E9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17234" y="3512787"/>
            <a:ext cx="1830916" cy="214612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just"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Description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493CD2FE-5803-4417-9190-607DC7EF7D2D}"/>
              </a:ext>
            </a:extLst>
          </p:cNvPr>
          <p:cNvGrpSpPr/>
          <p:nvPr userDrawn="1"/>
        </p:nvGrpSpPr>
        <p:grpSpPr>
          <a:xfrm>
            <a:off x="358775" y="6333741"/>
            <a:ext cx="380544" cy="170176"/>
            <a:chOff x="434043" y="6333741"/>
            <a:chExt cx="380544" cy="170176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722E0F7B-1926-43B3-9A54-7256C86AE3DF}"/>
                </a:ext>
              </a:extLst>
            </p:cNvPr>
            <p:cNvSpPr/>
            <p:nvPr userDrawn="1"/>
          </p:nvSpPr>
          <p:spPr>
            <a:xfrm flipH="1">
              <a:off x="434043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BFA80108-AE90-49B9-B7BE-837D3C32F62C}"/>
                </a:ext>
              </a:extLst>
            </p:cNvPr>
            <p:cNvSpPr/>
            <p:nvPr userDrawn="1"/>
          </p:nvSpPr>
          <p:spPr>
            <a:xfrm flipH="1">
              <a:off x="644411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</p:grpSp>
    </p:spTree>
    <p:extLst>
      <p:ext uri="{BB962C8B-B14F-4D97-AF65-F5344CB8AC3E}">
        <p14:creationId xmlns:p14="http://schemas.microsoft.com/office/powerpoint/2010/main" val="7455440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lide - Disposi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2675" y="182675"/>
            <a:ext cx="4446475" cy="64926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3D193302-DF8B-479F-B18B-067D0CA9E83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61987" y="3101224"/>
            <a:ext cx="3605742" cy="121989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 algn="l"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11" name="Espace réservé du texte 11">
            <a:extLst>
              <a:ext uri="{FF2B5EF4-FFF2-40B4-BE49-F238E27FC236}">
                <a16:creationId xmlns:a16="http://schemas.microsoft.com/office/drawing/2014/main" id="{0AF6FD24-1E5B-4253-8D35-A585A72462F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61986" y="4936355"/>
            <a:ext cx="3605742" cy="3651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FFCE291-D63E-4B0A-B9B3-74727BD0FE2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61986" y="5698055"/>
            <a:ext cx="3605742" cy="3651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18" name="Espace réservé du titre 1">
            <a:extLst>
              <a:ext uri="{FF2B5EF4-FFF2-40B4-BE49-F238E27FC236}">
                <a16:creationId xmlns:a16="http://schemas.microsoft.com/office/drawing/2014/main" id="{BFF45F3E-9E66-4AAC-915B-15A60A246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358522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1710854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lides - Disposi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itre 1">
            <a:extLst>
              <a:ext uri="{FF2B5EF4-FFF2-40B4-BE49-F238E27FC236}">
                <a16:creationId xmlns:a16="http://schemas.microsoft.com/office/drawing/2014/main" id="{9E3F9F57-F60E-44EC-8246-AD0C4EC0FD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11187" y="2797471"/>
            <a:ext cx="38978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4572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4" name="Espace réservé du texte 5">
            <a:extLst>
              <a:ext uri="{FF2B5EF4-FFF2-40B4-BE49-F238E27FC236}">
                <a16:creationId xmlns:a16="http://schemas.microsoft.com/office/drawing/2014/main" id="{9DD37DA1-8A9D-48AB-94B7-A91E0B65AE8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11187" y="3512787"/>
            <a:ext cx="1830916" cy="214612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just"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5" name="Espace réservé du texte 5">
            <a:extLst>
              <a:ext uri="{FF2B5EF4-FFF2-40B4-BE49-F238E27FC236}">
                <a16:creationId xmlns:a16="http://schemas.microsoft.com/office/drawing/2014/main" id="{E8DCB7CE-C9AA-48D8-8E50-4E2537873E9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67532" y="3512787"/>
            <a:ext cx="1830916" cy="2146121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just"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18482722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lides - Disposi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72000" y="0"/>
            <a:ext cx="4572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C8287864-6486-4570-B327-7B6C5652978E}"/>
              </a:ext>
            </a:extLst>
          </p:cNvPr>
          <p:cNvGrpSpPr/>
          <p:nvPr userDrawn="1"/>
        </p:nvGrpSpPr>
        <p:grpSpPr>
          <a:xfrm>
            <a:off x="358775" y="6333741"/>
            <a:ext cx="380544" cy="170176"/>
            <a:chOff x="434043" y="6333741"/>
            <a:chExt cx="380544" cy="170176"/>
          </a:xfrm>
        </p:grpSpPr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BC5AF51C-0048-4F86-9152-C390DEF3B552}"/>
                </a:ext>
              </a:extLst>
            </p:cNvPr>
            <p:cNvSpPr/>
            <p:nvPr userDrawn="1"/>
          </p:nvSpPr>
          <p:spPr>
            <a:xfrm flipH="1">
              <a:off x="434043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2E98840A-F5E2-4FC0-8ED9-005F8B86B8B5}"/>
                </a:ext>
              </a:extLst>
            </p:cNvPr>
            <p:cNvSpPr/>
            <p:nvPr userDrawn="1"/>
          </p:nvSpPr>
          <p:spPr>
            <a:xfrm flipH="1">
              <a:off x="644411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</p:grpSp>
      <p:sp>
        <p:nvSpPr>
          <p:cNvPr id="6" name="Espace réservé du titre 1">
            <a:extLst>
              <a:ext uri="{FF2B5EF4-FFF2-40B4-BE49-F238E27FC236}">
                <a16:creationId xmlns:a16="http://schemas.microsoft.com/office/drawing/2014/main" id="{70D32359-A4AC-4B9F-A473-5932C12681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358522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5694764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lides - Disposi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4572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3" name="Espace réservé du titre 1">
            <a:extLst>
              <a:ext uri="{FF2B5EF4-FFF2-40B4-BE49-F238E27FC236}">
                <a16:creationId xmlns:a16="http://schemas.microsoft.com/office/drawing/2014/main" id="{476A72F5-67E2-4BD1-A20D-A10C22C83D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358522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8843233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lides - Disposit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0">
            <a:extLst>
              <a:ext uri="{FF2B5EF4-FFF2-40B4-BE49-F238E27FC236}">
                <a16:creationId xmlns:a16="http://schemas.microsoft.com/office/drawing/2014/main" id="{5B1D304B-260E-481A-8E13-69CAFD9F29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4" name="Espace réservé du titre 1">
            <a:extLst>
              <a:ext uri="{FF2B5EF4-FFF2-40B4-BE49-F238E27FC236}">
                <a16:creationId xmlns:a16="http://schemas.microsoft.com/office/drawing/2014/main" id="{C920B046-BFB7-4C3D-82A3-EE23DC105A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358522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90568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3CA2543-E82B-4477-AD05-F3CC82938EE8}"/>
              </a:ext>
            </a:extLst>
          </p:cNvPr>
          <p:cNvSpPr/>
          <p:nvPr userDrawn="1"/>
        </p:nvSpPr>
        <p:spPr>
          <a:xfrm>
            <a:off x="3160207" y="466745"/>
            <a:ext cx="2823587" cy="2616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400">
              <a:defRPr/>
            </a:pPr>
            <a:r>
              <a:rPr lang="fr-FR" sz="1050" i="1" kern="0" spc="300" dirty="0">
                <a:solidFill>
                  <a:schemeClr val="bg1">
                    <a:lumMod val="65000"/>
                  </a:schemeClr>
                </a:solidFill>
                <a:latin typeface="Baskerville Old Face" panose="02020602080505020303" pitchFamily="18" charset="0"/>
                <a:cs typeface="Arial"/>
              </a:rPr>
              <a:t>Design </a:t>
            </a:r>
            <a:r>
              <a:rPr lang="fr-FR" sz="1050" i="1" kern="0" spc="300" dirty="0" err="1">
                <a:solidFill>
                  <a:schemeClr val="bg1">
                    <a:lumMod val="65000"/>
                  </a:schemeClr>
                </a:solidFill>
                <a:latin typeface="Baskerville Old Face" panose="02020602080505020303" pitchFamily="18" charset="0"/>
                <a:cs typeface="Arial"/>
              </a:rPr>
              <a:t>is</a:t>
            </a:r>
            <a:r>
              <a:rPr lang="fr-FR" sz="1050" i="1" kern="0" spc="300" dirty="0">
                <a:solidFill>
                  <a:schemeClr val="bg1">
                    <a:lumMod val="65000"/>
                  </a:schemeClr>
                </a:solidFill>
                <a:latin typeface="Baskerville Old Face" panose="02020602080505020303" pitchFamily="18" charset="0"/>
                <a:cs typeface="Arial"/>
              </a:rPr>
              <a:t> </a:t>
            </a:r>
            <a:r>
              <a:rPr lang="fr-FR" sz="1050" i="1" kern="0" spc="300" dirty="0" err="1">
                <a:solidFill>
                  <a:schemeClr val="bg1">
                    <a:lumMod val="65000"/>
                  </a:schemeClr>
                </a:solidFill>
                <a:latin typeface="Baskerville Old Face" panose="02020602080505020303" pitchFamily="18" charset="0"/>
                <a:cs typeface="Arial"/>
              </a:rPr>
              <a:t>Hospitality</a:t>
            </a:r>
            <a:endParaRPr lang="fr-FR" sz="1050" i="1" kern="0" spc="300" dirty="0">
              <a:solidFill>
                <a:schemeClr val="bg1">
                  <a:lumMod val="65000"/>
                </a:schemeClr>
              </a:solidFill>
              <a:latin typeface="Baskerville Old Face" panose="02020602080505020303" pitchFamily="18" charset="0"/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C9D954-B5D6-46D6-9F1B-F2630171D3FC}"/>
              </a:ext>
            </a:extLst>
          </p:cNvPr>
          <p:cNvSpPr/>
          <p:nvPr userDrawn="1"/>
        </p:nvSpPr>
        <p:spPr>
          <a:xfrm>
            <a:off x="4855783" y="2579153"/>
            <a:ext cx="3050340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kern="0" spc="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DOSSIER </a:t>
            </a: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b="1" kern="0" spc="6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PRODUITS</a:t>
            </a:r>
            <a:endParaRPr kumimoji="0" lang="fr-FR" sz="1800" b="1" i="0" u="none" strike="noStrike" kern="0" cap="none" spc="60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j-lt"/>
              <a:cs typeface="Arial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C3065BE-08E4-48D8-8CCB-8B072ACCC3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370" y="6160776"/>
            <a:ext cx="1008455" cy="411615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2A351825-4877-4205-A9B6-1A9CFF5E6BD9}"/>
              </a:ext>
            </a:extLst>
          </p:cNvPr>
          <p:cNvSpPr/>
          <p:nvPr userDrawn="1"/>
        </p:nvSpPr>
        <p:spPr>
          <a:xfrm flipH="1">
            <a:off x="6035956" y="3864927"/>
            <a:ext cx="179283" cy="17928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1" name="Espace réservé du texte 11">
            <a:extLst>
              <a:ext uri="{FF2B5EF4-FFF2-40B4-BE49-F238E27FC236}">
                <a16:creationId xmlns:a16="http://schemas.microsoft.com/office/drawing/2014/main" id="{941C8DC6-5E0C-4840-BDC8-C64A137927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55283" y="3298225"/>
            <a:ext cx="1581298" cy="208136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spcAft>
                <a:spcPts val="0"/>
              </a:spcAft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MOIS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5B27AF4-0DD8-4AAC-B940-E87E239C7F1C}"/>
              </a:ext>
            </a:extLst>
          </p:cNvPr>
          <p:cNvSpPr/>
          <p:nvPr userDrawn="1"/>
        </p:nvSpPr>
        <p:spPr>
          <a:xfrm flipH="1">
            <a:off x="2409883" y="2193874"/>
            <a:ext cx="179283" cy="179283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3CAEAEA1-875F-4DDF-A18E-2758035620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55283" y="3590939"/>
            <a:ext cx="1581298" cy="189409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spcAft>
                <a:spcPts val="0"/>
              </a:spcAft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ANNEE</a:t>
            </a:r>
          </a:p>
        </p:txBody>
      </p:sp>
    </p:spTree>
    <p:extLst>
      <p:ext uri="{BB962C8B-B14F-4D97-AF65-F5344CB8AC3E}">
        <p14:creationId xmlns:p14="http://schemas.microsoft.com/office/powerpoint/2010/main" val="11706895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6AABE1B5-769F-4303-8D9E-BE7DD41883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960"/>
          <a:stretch/>
        </p:blipFill>
        <p:spPr>
          <a:xfrm>
            <a:off x="4067773" y="6160776"/>
            <a:ext cx="1008455" cy="2718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EC28720-3EAE-455C-AFDD-83A4BA209530}"/>
              </a:ext>
            </a:extLst>
          </p:cNvPr>
          <p:cNvSpPr/>
          <p:nvPr userDrawn="1"/>
        </p:nvSpPr>
        <p:spPr>
          <a:xfrm>
            <a:off x="2504334" y="4935654"/>
            <a:ext cx="413533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Parce que nous pensons que le design est l’expression la plus contemporaine de l’hospitalité, au service des Entreprises et des Hommes.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A376BB8C-E50B-4980-BBF1-7E661B2696DA}"/>
              </a:ext>
            </a:extLst>
          </p:cNvPr>
          <p:cNvSpPr/>
          <p:nvPr userDrawn="1"/>
        </p:nvSpPr>
        <p:spPr>
          <a:xfrm flipH="1">
            <a:off x="5637356" y="2463367"/>
            <a:ext cx="179283" cy="17928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BFBC1E7A-15E4-46AD-829D-21A33C491B7D}"/>
              </a:ext>
            </a:extLst>
          </p:cNvPr>
          <p:cNvSpPr/>
          <p:nvPr userDrawn="1"/>
        </p:nvSpPr>
        <p:spPr>
          <a:xfrm flipH="1">
            <a:off x="2409883" y="2193874"/>
            <a:ext cx="179283" cy="179283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19003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lide - Disposi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14850" y="182675"/>
            <a:ext cx="4446475" cy="64926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3D193302-DF8B-479F-B18B-067D0CA9E83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0309" y="3103813"/>
            <a:ext cx="3605742" cy="1219894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just"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13" name="Espace réservé du titre 1">
            <a:extLst>
              <a:ext uri="{FF2B5EF4-FFF2-40B4-BE49-F238E27FC236}">
                <a16:creationId xmlns:a16="http://schemas.microsoft.com/office/drawing/2014/main" id="{0D7DEAC3-FFC3-4A9F-A21A-533C6A62C1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2392519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A1EC81F-B6B8-4F62-8F80-DAD9B7C31DAE}"/>
              </a:ext>
            </a:extLst>
          </p:cNvPr>
          <p:cNvGrpSpPr/>
          <p:nvPr userDrawn="1"/>
        </p:nvGrpSpPr>
        <p:grpSpPr>
          <a:xfrm>
            <a:off x="358775" y="6333741"/>
            <a:ext cx="380544" cy="170176"/>
            <a:chOff x="434043" y="6333741"/>
            <a:chExt cx="380544" cy="170176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5EEC95DE-1612-41C0-907D-71E014AF6185}"/>
                </a:ext>
              </a:extLst>
            </p:cNvPr>
            <p:cNvSpPr/>
            <p:nvPr userDrawn="1"/>
          </p:nvSpPr>
          <p:spPr>
            <a:xfrm flipH="1">
              <a:off x="434043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2280C1B0-C8E6-42C2-8E81-4E25ADF7D82D}"/>
                </a:ext>
              </a:extLst>
            </p:cNvPr>
            <p:cNvSpPr/>
            <p:nvPr userDrawn="1"/>
          </p:nvSpPr>
          <p:spPr>
            <a:xfrm flipH="1">
              <a:off x="644411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</p:grpSp>
      <p:sp>
        <p:nvSpPr>
          <p:cNvPr id="22" name="Espace réservé du texte 11">
            <a:extLst>
              <a:ext uri="{FF2B5EF4-FFF2-40B4-BE49-F238E27FC236}">
                <a16:creationId xmlns:a16="http://schemas.microsoft.com/office/drawing/2014/main" id="{353B0A21-79E8-46C0-BA4F-4831D3AC02F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0308" y="4936355"/>
            <a:ext cx="3605742" cy="3651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23" name="Espace réservé du texte 11">
            <a:extLst>
              <a:ext uri="{FF2B5EF4-FFF2-40B4-BE49-F238E27FC236}">
                <a16:creationId xmlns:a16="http://schemas.microsoft.com/office/drawing/2014/main" id="{904C1CC5-66F6-4F77-82A3-505397F01CA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0308" y="5698055"/>
            <a:ext cx="3605742" cy="3651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24552171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lide - Disposi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itre 1">
            <a:extLst>
              <a:ext uri="{FF2B5EF4-FFF2-40B4-BE49-F238E27FC236}">
                <a16:creationId xmlns:a16="http://schemas.microsoft.com/office/drawing/2014/main" id="{BFF45F3E-9E66-4AAC-915B-15A60A246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1987" y="2392519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2675" y="182675"/>
            <a:ext cx="4446475" cy="64926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D70F2B9F-A021-4BC8-B05B-1D2EC6DB67B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61988" y="3103813"/>
            <a:ext cx="3605742" cy="1219894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just"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16" name="Espace réservé du texte 11">
            <a:extLst>
              <a:ext uri="{FF2B5EF4-FFF2-40B4-BE49-F238E27FC236}">
                <a16:creationId xmlns:a16="http://schemas.microsoft.com/office/drawing/2014/main" id="{8D535B02-CD0A-48E3-9A91-AA82B240F3A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61987" y="4936355"/>
            <a:ext cx="3605742" cy="3651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19" name="Espace réservé du texte 11">
            <a:extLst>
              <a:ext uri="{FF2B5EF4-FFF2-40B4-BE49-F238E27FC236}">
                <a16:creationId xmlns:a16="http://schemas.microsoft.com/office/drawing/2014/main" id="{E8DDAB9B-1D48-4A40-B579-5DE14B8240E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961987" y="5698055"/>
            <a:ext cx="3605742" cy="3651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465367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lide - Disposition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0">
            <a:extLst>
              <a:ext uri="{FF2B5EF4-FFF2-40B4-BE49-F238E27FC236}">
                <a16:creationId xmlns:a16="http://schemas.microsoft.com/office/drawing/2014/main" id="{71200702-6F97-44D7-BE84-826BF1A0C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11" name="Espace réservé du titre 1">
            <a:extLst>
              <a:ext uri="{FF2B5EF4-FFF2-40B4-BE49-F238E27FC236}">
                <a16:creationId xmlns:a16="http://schemas.microsoft.com/office/drawing/2014/main" id="{DBC65ADC-A1C3-4F18-A757-949EB1EDF1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358522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8892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lide - Disposition demi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4DF0457B-FF18-408A-ABC4-6AB30D5F941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50308" y="1132781"/>
            <a:ext cx="7154938" cy="4652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23" name="Espace réservé du texte 11">
            <a:extLst>
              <a:ext uri="{FF2B5EF4-FFF2-40B4-BE49-F238E27FC236}">
                <a16:creationId xmlns:a16="http://schemas.microsoft.com/office/drawing/2014/main" id="{071C165A-3E54-4A1F-9A6F-14865879F1B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06103" y="2041681"/>
            <a:ext cx="3499143" cy="4652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82E88E8-32A8-4DEF-8E07-D9FCE11388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660409"/>
            <a:ext cx="9144000" cy="419759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21" name="Espace réservé du texte 11">
            <a:extLst>
              <a:ext uri="{FF2B5EF4-FFF2-40B4-BE49-F238E27FC236}">
                <a16:creationId xmlns:a16="http://schemas.microsoft.com/office/drawing/2014/main" id="{04B5167B-4390-40C5-80CC-C7C3A9BF992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0308" y="2041681"/>
            <a:ext cx="3499143" cy="46529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13" name="Espace réservé du titre 1">
            <a:extLst>
              <a:ext uri="{FF2B5EF4-FFF2-40B4-BE49-F238E27FC236}">
                <a16:creationId xmlns:a16="http://schemas.microsoft.com/office/drawing/2014/main" id="{1D82B949-5C7C-4E81-B712-79AFB8900A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358522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58593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lides - Disposi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itre 1">
            <a:extLst>
              <a:ext uri="{FF2B5EF4-FFF2-40B4-BE49-F238E27FC236}">
                <a16:creationId xmlns:a16="http://schemas.microsoft.com/office/drawing/2014/main" id="{0D7DEAC3-FFC3-4A9F-A21A-533C6A62C1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7" y="2391389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14850" y="0"/>
            <a:ext cx="462915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A1EC81F-B6B8-4F62-8F80-DAD9B7C31DAE}"/>
              </a:ext>
            </a:extLst>
          </p:cNvPr>
          <p:cNvGrpSpPr/>
          <p:nvPr userDrawn="1"/>
        </p:nvGrpSpPr>
        <p:grpSpPr>
          <a:xfrm>
            <a:off x="358775" y="6333741"/>
            <a:ext cx="380544" cy="170176"/>
            <a:chOff x="434043" y="6333741"/>
            <a:chExt cx="380544" cy="170176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5EEC95DE-1612-41C0-907D-71E014AF6185}"/>
                </a:ext>
              </a:extLst>
            </p:cNvPr>
            <p:cNvSpPr/>
            <p:nvPr userDrawn="1"/>
          </p:nvSpPr>
          <p:spPr>
            <a:xfrm flipH="1">
              <a:off x="434043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2280C1B0-C8E6-42C2-8E81-4E25ADF7D82D}"/>
                </a:ext>
              </a:extLst>
            </p:cNvPr>
            <p:cNvSpPr/>
            <p:nvPr userDrawn="1"/>
          </p:nvSpPr>
          <p:spPr>
            <a:xfrm flipH="1">
              <a:off x="644411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</p:grpSp>
      <p:sp>
        <p:nvSpPr>
          <p:cNvPr id="36" name="Espace réservé du texte 5">
            <a:extLst>
              <a:ext uri="{FF2B5EF4-FFF2-40B4-BE49-F238E27FC236}">
                <a16:creationId xmlns:a16="http://schemas.microsoft.com/office/drawing/2014/main" id="{A403FE99-096E-4B56-B062-9D2681827DA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0307" y="3103813"/>
            <a:ext cx="3605742" cy="1219894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just"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40" name="Espace réservé du texte 11">
            <a:extLst>
              <a:ext uri="{FF2B5EF4-FFF2-40B4-BE49-F238E27FC236}">
                <a16:creationId xmlns:a16="http://schemas.microsoft.com/office/drawing/2014/main" id="{D746B294-D6CD-49E8-9608-B7493F7A88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0307" y="4936355"/>
            <a:ext cx="3605742" cy="3651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41" name="Espace réservé du texte 11">
            <a:extLst>
              <a:ext uri="{FF2B5EF4-FFF2-40B4-BE49-F238E27FC236}">
                <a16:creationId xmlns:a16="http://schemas.microsoft.com/office/drawing/2014/main" id="{46C81852-A809-4D8E-8124-C5E765135C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50307" y="5698055"/>
            <a:ext cx="3605742" cy="3651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13298745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lides - Disposi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13" name="Espace réservé du titre 1">
            <a:extLst>
              <a:ext uri="{FF2B5EF4-FFF2-40B4-BE49-F238E27FC236}">
                <a16:creationId xmlns:a16="http://schemas.microsoft.com/office/drawing/2014/main" id="{0D7DEAC3-FFC3-4A9F-A21A-533C6A62C1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61987" y="2391389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3F6C2388-99FB-4721-AA79-3192D4D69A5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61987" y="3103813"/>
            <a:ext cx="3605742" cy="1219894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just"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DEA665FF-62CF-4AE6-A527-27ADD0753AF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61987" y="4936355"/>
            <a:ext cx="3605742" cy="3651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A15D91D5-2148-4E7B-91FA-F11AF952CD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961987" y="5698055"/>
            <a:ext cx="3605742" cy="3651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9738169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slides - Disposi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itre 1">
            <a:extLst>
              <a:ext uri="{FF2B5EF4-FFF2-40B4-BE49-F238E27FC236}">
                <a16:creationId xmlns:a16="http://schemas.microsoft.com/office/drawing/2014/main" id="{0D7DEAC3-FFC3-4A9F-A21A-533C6A62C1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309" y="3285280"/>
            <a:ext cx="3605741" cy="3779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12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7" name="Espace réservé pour une image  2">
            <a:extLst>
              <a:ext uri="{FF2B5EF4-FFF2-40B4-BE49-F238E27FC236}">
                <a16:creationId xmlns:a16="http://schemas.microsoft.com/office/drawing/2014/main" id="{2FBE38C4-15E4-4FAB-BFFE-F834C6708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14850" y="0"/>
            <a:ext cx="462915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8" name="Espace réservé du texte 5">
            <a:extLst>
              <a:ext uri="{FF2B5EF4-FFF2-40B4-BE49-F238E27FC236}">
                <a16:creationId xmlns:a16="http://schemas.microsoft.com/office/drawing/2014/main" id="{3D193302-DF8B-479F-B18B-067D0CA9E83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0309" y="3996574"/>
            <a:ext cx="3605742" cy="1219894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just"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r-FR" dirty="0"/>
              <a:t>Description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A1EC81F-B6B8-4F62-8F80-DAD9B7C31DAE}"/>
              </a:ext>
            </a:extLst>
          </p:cNvPr>
          <p:cNvGrpSpPr/>
          <p:nvPr userDrawn="1"/>
        </p:nvGrpSpPr>
        <p:grpSpPr>
          <a:xfrm>
            <a:off x="358775" y="6333741"/>
            <a:ext cx="380544" cy="170176"/>
            <a:chOff x="434043" y="6333741"/>
            <a:chExt cx="380544" cy="170176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5EEC95DE-1612-41C0-907D-71E014AF6185}"/>
                </a:ext>
              </a:extLst>
            </p:cNvPr>
            <p:cNvSpPr/>
            <p:nvPr userDrawn="1"/>
          </p:nvSpPr>
          <p:spPr>
            <a:xfrm flipH="1">
              <a:off x="434043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2280C1B0-C8E6-42C2-8E81-4E25ADF7D82D}"/>
                </a:ext>
              </a:extLst>
            </p:cNvPr>
            <p:cNvSpPr/>
            <p:nvPr userDrawn="1"/>
          </p:nvSpPr>
          <p:spPr>
            <a:xfrm flipH="1">
              <a:off x="644411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</p:grpSp>
    </p:spTree>
    <p:extLst>
      <p:ext uri="{BB962C8B-B14F-4D97-AF65-F5344CB8AC3E}">
        <p14:creationId xmlns:p14="http://schemas.microsoft.com/office/powerpoint/2010/main" val="19223286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143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933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700" r:id="rId3"/>
    <p:sldLayoutId id="2147483701" r:id="rId4"/>
    <p:sldLayoutId id="2147483699" r:id="rId5"/>
    <p:sldLayoutId id="2147483675" r:id="rId6"/>
    <p:sldLayoutId id="2147483702" r:id="rId7"/>
    <p:sldLayoutId id="2147483678" r:id="rId8"/>
    <p:sldLayoutId id="2147483679" r:id="rId9"/>
    <p:sldLayoutId id="2147483680" r:id="rId10"/>
    <p:sldLayoutId id="2147483697" r:id="rId11"/>
    <p:sldLayoutId id="214748369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414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1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255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ce réservé pour une image  9" descr="Une image contenant plancher, intérieur, table de salle à manger&#10;&#10;Description générée automatiquement">
            <a:extLst>
              <a:ext uri="{FF2B5EF4-FFF2-40B4-BE49-F238E27FC236}">
                <a16:creationId xmlns:a16="http://schemas.microsoft.com/office/drawing/2014/main" id="{ECD91A10-EC39-4896-96A4-5E75B3CCEDC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4" r="4344"/>
          <a:stretch>
            <a:fillRect/>
          </a:stretch>
        </p:blipFill>
        <p:spPr/>
      </p:pic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6178F7-7ABE-4237-A316-BC95024EFDA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Inspirée du style industriel, la Loft Chair met en lumière un design simple et scolaire.</a:t>
            </a:r>
            <a:br>
              <a:rPr lang="fr-FR" dirty="0"/>
            </a:br>
            <a:br>
              <a:rPr lang="fr-FR" dirty="0"/>
            </a:br>
            <a:r>
              <a:rPr lang="fr-FR" dirty="0"/>
              <a:t>Son cadre en acier thermolaqué contraste élégamment avec le contreplaqué souple de l'assise et du dossier. Ces derniers sont moulés pour épouser parfaitement le corps de l'utilisateur.</a:t>
            </a:r>
            <a:br>
              <a:rPr lang="fr-FR" dirty="0"/>
            </a:br>
            <a:br>
              <a:rPr lang="fr-FR" dirty="0"/>
            </a:br>
            <a:r>
              <a:rPr lang="fr-FR" dirty="0"/>
              <a:t>Le design comporte une laque à base d'eau.</a:t>
            </a:r>
            <a:br>
              <a:rPr lang="fr-FR" dirty="0"/>
            </a:br>
            <a:r>
              <a:rPr lang="fr-FR" dirty="0"/>
              <a:t>Une assise en tissu et des bras peuvent être ajoutés sur demande.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BBE7ECB-19B0-4553-A883-A37361316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CHAISE | </a:t>
            </a:r>
            <a:r>
              <a:rPr lang="fr-FR" b="1" dirty="0"/>
              <a:t>LOFT CHAIR</a:t>
            </a:r>
            <a:endParaRPr lang="fr-FR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1141E03D-F94A-4EEB-86D8-023557EDE4D6}"/>
              </a:ext>
            </a:extLst>
          </p:cNvPr>
          <p:cNvSpPr/>
          <p:nvPr/>
        </p:nvSpPr>
        <p:spPr>
          <a:xfrm flipH="1">
            <a:off x="7787381" y="572228"/>
            <a:ext cx="903000" cy="903000"/>
          </a:xfrm>
          <a:prstGeom prst="ellipse">
            <a:avLst/>
          </a:prstGeom>
          <a:solidFill>
            <a:srgbClr val="5D7786">
              <a:alpha val="78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sz="1129" dirty="0">
              <a:latin typeface="Gotham Bold" panose="02000803030000020004" pitchFamily="2" charset="0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68F46DB1-766D-4886-A9CC-20C9A500E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8248" y="1025264"/>
            <a:ext cx="679475" cy="155621"/>
          </a:xfrm>
          <a:prstGeom prst="rect">
            <a:avLst/>
          </a:prstGeom>
        </p:spPr>
      </p:pic>
      <p:sp>
        <p:nvSpPr>
          <p:cNvPr id="13" name="Espace réservé du texte 24">
            <a:extLst>
              <a:ext uri="{FF2B5EF4-FFF2-40B4-BE49-F238E27FC236}">
                <a16:creationId xmlns:a16="http://schemas.microsoft.com/office/drawing/2014/main" id="{25043DF2-E5ED-446B-9A07-37CCDEA89081}"/>
              </a:ext>
            </a:extLst>
          </p:cNvPr>
          <p:cNvSpPr txBox="1">
            <a:spLocks/>
          </p:cNvSpPr>
          <p:nvPr/>
        </p:nvSpPr>
        <p:spPr>
          <a:xfrm>
            <a:off x="7786790" y="945340"/>
            <a:ext cx="903288" cy="13811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ctr" defTabSz="4572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9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-228600" algn="ctr" defTabSz="4572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9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-228600" algn="ctr" defTabSz="4572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9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-228600" algn="ctr" defTabSz="4572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9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-228600" algn="ctr" defTabSz="4572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9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</a:pPr>
            <a:r>
              <a:rPr lang="fr-FR" dirty="0"/>
              <a:t>SELECTION</a:t>
            </a:r>
            <a:br>
              <a:rPr lang="fr-FR" dirty="0"/>
            </a:br>
            <a:endParaRPr lang="fr-FR" dirty="0"/>
          </a:p>
        </p:txBody>
      </p:sp>
      <p:pic>
        <p:nvPicPr>
          <p:cNvPr id="17" name="Image 16" descr="Une image contenant meubles, table, table de salle à manger&#10;&#10;Description générée automatiquement">
            <a:extLst>
              <a:ext uri="{FF2B5EF4-FFF2-40B4-BE49-F238E27FC236}">
                <a16:creationId xmlns:a16="http://schemas.microsoft.com/office/drawing/2014/main" id="{E5D32442-6E62-445D-91BB-C908096E9A0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65" b="10358"/>
          <a:stretch/>
        </p:blipFill>
        <p:spPr>
          <a:xfrm>
            <a:off x="808384" y="4551387"/>
            <a:ext cx="2716696" cy="163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939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pour une image  5" descr="Une image contenant fauteuil, meubles, chaise&#10;&#10;Description générée automatiquement">
            <a:extLst>
              <a:ext uri="{FF2B5EF4-FFF2-40B4-BE49-F238E27FC236}">
                <a16:creationId xmlns:a16="http://schemas.microsoft.com/office/drawing/2014/main" id="{A52BC9B3-1423-42C8-80FE-D226E9DBB4B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r="5000"/>
          <a:stretch>
            <a:fillRect/>
          </a:stretch>
        </p:blipFill>
        <p:spPr/>
      </p:pic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BABCA7-C24A-4E7A-A2BB-80FC5BB190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53536" y="1928108"/>
            <a:ext cx="3605742" cy="2479774"/>
          </a:xfrm>
        </p:spPr>
        <p:txBody>
          <a:bodyPr/>
          <a:lstStyle/>
          <a:p>
            <a:r>
              <a:rPr lang="en-US" dirty="0" err="1"/>
              <a:t>Plusieurs</a:t>
            </a:r>
            <a:r>
              <a:rPr lang="en-US" dirty="0"/>
              <a:t> </a:t>
            </a:r>
            <a:r>
              <a:rPr lang="en-US" dirty="0" err="1"/>
              <a:t>modèles</a:t>
            </a:r>
            <a:r>
              <a:rPr lang="en-US" dirty="0"/>
              <a:t> </a:t>
            </a:r>
            <a:r>
              <a:rPr lang="en-US" dirty="0" err="1"/>
              <a:t>disponibles</a:t>
            </a:r>
            <a:r>
              <a:rPr lang="en-US" dirty="0"/>
              <a:t> : </a:t>
            </a:r>
          </a:p>
          <a:p>
            <a:r>
              <a:rPr lang="en-US" dirty="0"/>
              <a:t>Loft Chair :</a:t>
            </a:r>
            <a:br>
              <a:rPr lang="en-US" dirty="0"/>
            </a:br>
            <a:r>
              <a:rPr lang="en-US" dirty="0"/>
              <a:t>H : 78,7 cm </a:t>
            </a:r>
            <a:br>
              <a:rPr lang="en-US" dirty="0"/>
            </a:br>
            <a:r>
              <a:rPr lang="en-US" dirty="0"/>
              <a:t>L : 42,4 cm</a:t>
            </a:r>
            <a:br>
              <a:rPr lang="en-US" dirty="0"/>
            </a:br>
            <a:r>
              <a:rPr lang="en-US" dirty="0"/>
              <a:t>P : 48,8 cm</a:t>
            </a:r>
            <a:br>
              <a:rPr lang="en-US" dirty="0"/>
            </a:br>
            <a:r>
              <a:rPr lang="en-US" dirty="0"/>
              <a:t>Hauteur du </a:t>
            </a:r>
            <a:r>
              <a:rPr lang="en-US" dirty="0" err="1"/>
              <a:t>siège</a:t>
            </a:r>
            <a:r>
              <a:rPr lang="en-US" dirty="0"/>
              <a:t> : 46 cm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Counter Chair :</a:t>
            </a:r>
            <a:br>
              <a:rPr lang="en-US" dirty="0"/>
            </a:br>
            <a:r>
              <a:rPr lang="en-US" dirty="0"/>
              <a:t>H : 98,5 cm </a:t>
            </a:r>
            <a:br>
              <a:rPr lang="en-US" dirty="0"/>
            </a:br>
            <a:r>
              <a:rPr lang="en-US" dirty="0"/>
              <a:t>L : 42,5 cm</a:t>
            </a:r>
            <a:br>
              <a:rPr lang="en-US" dirty="0"/>
            </a:br>
            <a:r>
              <a:rPr lang="en-US" dirty="0"/>
              <a:t>P : 49 cm</a:t>
            </a:r>
            <a:br>
              <a:rPr lang="en-US" dirty="0"/>
            </a:br>
            <a:r>
              <a:rPr lang="en-US" dirty="0"/>
              <a:t>Hauteur du </a:t>
            </a:r>
            <a:r>
              <a:rPr lang="en-US" dirty="0" err="1"/>
              <a:t>siège</a:t>
            </a:r>
            <a:r>
              <a:rPr lang="en-US" dirty="0"/>
              <a:t> : 65 cm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Bar Chair :</a:t>
            </a:r>
            <a:br>
              <a:rPr lang="en-US" dirty="0"/>
            </a:br>
            <a:r>
              <a:rPr lang="en-US" dirty="0"/>
              <a:t>H : 108,5 cm </a:t>
            </a:r>
            <a:br>
              <a:rPr lang="en-US" dirty="0"/>
            </a:br>
            <a:r>
              <a:rPr lang="en-US" dirty="0"/>
              <a:t>L : 43,5 cm</a:t>
            </a:r>
            <a:br>
              <a:rPr lang="en-US" dirty="0"/>
            </a:br>
            <a:r>
              <a:rPr lang="en-US" dirty="0"/>
              <a:t>P : 49 cm</a:t>
            </a:r>
            <a:br>
              <a:rPr lang="en-US" dirty="0"/>
            </a:br>
            <a:r>
              <a:rPr lang="en-US" dirty="0"/>
              <a:t>Hauteur du siege : 75 cm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5CDBFED-FB68-4150-AA17-309D6F06F935}"/>
              </a:ext>
            </a:extLst>
          </p:cNvPr>
          <p:cNvSpPr txBox="1"/>
          <p:nvPr/>
        </p:nvSpPr>
        <p:spPr>
          <a:xfrm>
            <a:off x="5253536" y="1694692"/>
            <a:ext cx="1631333" cy="14582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fr-FR" sz="900" b="1" dirty="0">
                <a:solidFill>
                  <a:schemeClr val="tx1"/>
                </a:solidFill>
                <a:latin typeface="+mn-lt"/>
              </a:rPr>
              <a:t>DIMENSIONS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F3F6757-9F4E-45BF-A610-43D41EE81A77}"/>
              </a:ext>
            </a:extLst>
          </p:cNvPr>
          <p:cNvSpPr txBox="1"/>
          <p:nvPr/>
        </p:nvSpPr>
        <p:spPr>
          <a:xfrm>
            <a:off x="5253536" y="4588544"/>
            <a:ext cx="1631333" cy="13167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fr-FR" sz="900" b="1" dirty="0">
                <a:solidFill>
                  <a:schemeClr val="tx1"/>
                </a:solidFill>
                <a:latin typeface="+mn-lt"/>
              </a:rPr>
              <a:t>FINITIONS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4E3A8F48-6F1E-4638-A518-2D6C1213D815}"/>
              </a:ext>
            </a:extLst>
          </p:cNvPr>
          <p:cNvSpPr/>
          <p:nvPr/>
        </p:nvSpPr>
        <p:spPr>
          <a:xfrm flipH="1">
            <a:off x="7787381" y="572228"/>
            <a:ext cx="903000" cy="903000"/>
          </a:xfrm>
          <a:prstGeom prst="ellipse">
            <a:avLst/>
          </a:prstGeom>
          <a:solidFill>
            <a:srgbClr val="5D7786">
              <a:alpha val="78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sz="1129" dirty="0">
              <a:latin typeface="Gotham Bold" panose="02000803030000020004" pitchFamily="2" charset="0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F3BA748C-E933-47D0-9873-0881B52220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8248" y="1025264"/>
            <a:ext cx="679475" cy="155621"/>
          </a:xfrm>
          <a:prstGeom prst="rect">
            <a:avLst/>
          </a:prstGeom>
        </p:spPr>
      </p:pic>
      <p:sp>
        <p:nvSpPr>
          <p:cNvPr id="15" name="Espace réservé du texte 24">
            <a:extLst>
              <a:ext uri="{FF2B5EF4-FFF2-40B4-BE49-F238E27FC236}">
                <a16:creationId xmlns:a16="http://schemas.microsoft.com/office/drawing/2014/main" id="{F272D5B6-89EA-45D5-82F9-623338369C90}"/>
              </a:ext>
            </a:extLst>
          </p:cNvPr>
          <p:cNvSpPr txBox="1">
            <a:spLocks/>
          </p:cNvSpPr>
          <p:nvPr/>
        </p:nvSpPr>
        <p:spPr>
          <a:xfrm>
            <a:off x="7786790" y="945340"/>
            <a:ext cx="903288" cy="13811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ctr" defTabSz="4572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9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-228600" algn="ctr" defTabSz="4572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9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-228600" algn="ctr" defTabSz="4572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9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-228600" algn="ctr" defTabSz="4572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9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-228600" algn="ctr" defTabSz="4572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fr-FR" sz="9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</a:pPr>
            <a:r>
              <a:rPr lang="fr-FR" dirty="0"/>
              <a:t>SELECTION</a:t>
            </a:r>
            <a:br>
              <a:rPr lang="fr-FR" dirty="0"/>
            </a:br>
            <a:endParaRPr lang="fr-FR" dirty="0"/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E4DA9BAE-1A84-493D-B106-0ADE42D61C65}"/>
              </a:ext>
            </a:extLst>
          </p:cNvPr>
          <p:cNvGrpSpPr/>
          <p:nvPr/>
        </p:nvGrpSpPr>
        <p:grpSpPr>
          <a:xfrm>
            <a:off x="358775" y="6333741"/>
            <a:ext cx="380544" cy="170176"/>
            <a:chOff x="434043" y="6333741"/>
            <a:chExt cx="380544" cy="170176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3493CB1F-BEBE-4179-94A5-6F7703B51CE1}"/>
                </a:ext>
              </a:extLst>
            </p:cNvPr>
            <p:cNvSpPr/>
            <p:nvPr userDrawn="1"/>
          </p:nvSpPr>
          <p:spPr>
            <a:xfrm flipH="1">
              <a:off x="434043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4AC00CD1-6E35-465A-B400-6152FA90848E}"/>
                </a:ext>
              </a:extLst>
            </p:cNvPr>
            <p:cNvSpPr/>
            <p:nvPr userDrawn="1"/>
          </p:nvSpPr>
          <p:spPr>
            <a:xfrm flipH="1">
              <a:off x="644411" y="6333741"/>
              <a:ext cx="170176" cy="1701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62" dirty="0"/>
            </a:p>
          </p:txBody>
        </p:sp>
      </p:grpSp>
      <p:pic>
        <p:nvPicPr>
          <p:cNvPr id="22" name="Image 21">
            <a:extLst>
              <a:ext uri="{FF2B5EF4-FFF2-40B4-BE49-F238E27FC236}">
                <a16:creationId xmlns:a16="http://schemas.microsoft.com/office/drawing/2014/main" id="{70AB2930-2809-458C-A091-60F0C207C6A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084"/>
          <a:stretch/>
        </p:blipFill>
        <p:spPr>
          <a:xfrm>
            <a:off x="5253536" y="5289861"/>
            <a:ext cx="1832092" cy="1306820"/>
          </a:xfrm>
          <a:prstGeom prst="rect">
            <a:avLst/>
          </a:prstGeom>
        </p:spPr>
      </p:pic>
      <p:sp>
        <p:nvSpPr>
          <p:cNvPr id="23" name="Espace réservé du texte 3">
            <a:extLst>
              <a:ext uri="{FF2B5EF4-FFF2-40B4-BE49-F238E27FC236}">
                <a16:creationId xmlns:a16="http://schemas.microsoft.com/office/drawing/2014/main" id="{501D34B0-DE9A-4B02-B56A-FAF9AC7DE982}"/>
              </a:ext>
            </a:extLst>
          </p:cNvPr>
          <p:cNvSpPr txBox="1">
            <a:spLocks/>
          </p:cNvSpPr>
          <p:nvPr/>
        </p:nvSpPr>
        <p:spPr>
          <a:xfrm>
            <a:off x="5253536" y="4860301"/>
            <a:ext cx="3605742" cy="168337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Dossier et assise en bois d’hêtre.</a:t>
            </a:r>
            <a:br>
              <a:rPr lang="fr-FR" dirty="0"/>
            </a:br>
            <a:r>
              <a:rPr lang="fr-FR" dirty="0" err="1"/>
              <a:t>Pateau</a:t>
            </a:r>
            <a:r>
              <a:rPr lang="fr-FR" dirty="0"/>
              <a:t> en chêne laqué à l'eau.</a:t>
            </a:r>
          </a:p>
        </p:txBody>
      </p:sp>
    </p:spTree>
    <p:extLst>
      <p:ext uri="{BB962C8B-B14F-4D97-AF65-F5344CB8AC3E}">
        <p14:creationId xmlns:p14="http://schemas.microsoft.com/office/powerpoint/2010/main" val="798209203"/>
      </p:ext>
    </p:extLst>
  </p:cSld>
  <p:clrMapOvr>
    <a:masterClrMapping/>
  </p:clrMapOvr>
</p:sld>
</file>

<file path=ppt/theme/theme1.xml><?xml version="1.0" encoding="utf-8"?>
<a:theme xmlns:a="http://schemas.openxmlformats.org/drawingml/2006/main" name="Dispositions 1 slid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ore Design">
      <a:majorFont>
        <a:latin typeface="Gotham"/>
        <a:ea typeface=""/>
        <a:cs typeface=""/>
      </a:majorFont>
      <a:minorFont>
        <a:latin typeface="Gotham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MOORE mars 2020" id="{2F51D94B-FF10-4D00-948C-C4E5F273DE3B}" vid="{516E0280-7886-436E-8460-727623B34C02}"/>
    </a:ext>
  </a:extLst>
</a:theme>
</file>

<file path=ppt/theme/theme2.xml><?xml version="1.0" encoding="utf-8"?>
<a:theme xmlns:a="http://schemas.openxmlformats.org/drawingml/2006/main" name="Dispositions 2 slides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ore Design">
      <a:majorFont>
        <a:latin typeface="Gotham"/>
        <a:ea typeface=""/>
        <a:cs typeface=""/>
      </a:majorFont>
      <a:minorFont>
        <a:latin typeface="Gotham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MOORE mars 2020" id="{2F51D94B-FF10-4D00-948C-C4E5F273DE3B}" vid="{516E0280-7886-436E-8460-727623B34C02}"/>
    </a:ext>
  </a:extLst>
</a:theme>
</file>

<file path=ppt/theme/theme3.xml><?xml version="1.0" encoding="utf-8"?>
<a:theme xmlns:a="http://schemas.openxmlformats.org/drawingml/2006/main" name="Disposition 3 slides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ore Design">
      <a:majorFont>
        <a:latin typeface="Gotham"/>
        <a:ea typeface=""/>
        <a:cs typeface=""/>
      </a:majorFont>
      <a:minorFont>
        <a:latin typeface="Gotham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MOORE mars 2020" id="{2F51D94B-FF10-4D00-948C-C4E5F273DE3B}" vid="{516E0280-7886-436E-8460-727623B34C02}"/>
    </a:ext>
  </a:extLst>
</a:theme>
</file>

<file path=ppt/theme/theme4.xml><?xml version="1.0" encoding="utf-8"?>
<a:theme xmlns:a="http://schemas.openxmlformats.org/drawingml/2006/main" name="Couverture et quatri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ore Design">
      <a:majorFont>
        <a:latin typeface="Gotham"/>
        <a:ea typeface=""/>
        <a:cs typeface=""/>
      </a:majorFont>
      <a:minorFont>
        <a:latin typeface="Gotham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MOORE mars 2020" id="{2F51D94B-FF10-4D00-948C-C4E5F273DE3B}" vid="{516E0280-7886-436E-8460-727623B34C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</TotalTime>
  <Words>181</Words>
  <Application>Microsoft Office PowerPoint</Application>
  <PresentationFormat>Affichage à l'écran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Baskerville Old Face</vt:lpstr>
      <vt:lpstr>Gotham</vt:lpstr>
      <vt:lpstr>Gotham Bold</vt:lpstr>
      <vt:lpstr>Dispositions 1 slide</vt:lpstr>
      <vt:lpstr>Dispositions 2 slides</vt:lpstr>
      <vt:lpstr>Disposition 3 slides</vt:lpstr>
      <vt:lpstr>Couverture et quatrieme</vt:lpstr>
      <vt:lpstr>CHAISE | LOFT CHAIR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 FAYE</dc:creator>
  <cp:lastModifiedBy>Maïalen RIVIERE</cp:lastModifiedBy>
  <cp:revision>74</cp:revision>
  <dcterms:created xsi:type="dcterms:W3CDTF">2020-03-31T09:57:16Z</dcterms:created>
  <dcterms:modified xsi:type="dcterms:W3CDTF">2022-01-03T15:49:06Z</dcterms:modified>
</cp:coreProperties>
</file>